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5"/>
  </p:notesMasterIdLst>
  <p:sldIdLst>
    <p:sldId id="256" r:id="rId2"/>
    <p:sldId id="258" r:id="rId3"/>
    <p:sldId id="259" r:id="rId4"/>
    <p:sldId id="273" r:id="rId5"/>
    <p:sldId id="274" r:id="rId6"/>
    <p:sldId id="262" r:id="rId7"/>
    <p:sldId id="263" r:id="rId8"/>
    <p:sldId id="264" r:id="rId9"/>
    <p:sldId id="275" r:id="rId10"/>
    <p:sldId id="266" r:id="rId11"/>
    <p:sldId id="267" r:id="rId12"/>
    <p:sldId id="269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lab" pitchFamily="2" charset="0"/>
      <p:regular r:id="rId26"/>
      <p:bold r:id="rId27"/>
    </p:embeddedFont>
    <p:embeddedFont>
      <p:font typeface="Rockwell" panose="02060603020205020403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W8UpzCZeLSJybbluJ820Fpk5+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F23AD-61D0-4706-9F44-1C2BF298071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A1F56-6230-49DA-AC96-23B3A73438F3}">
      <dgm:prSet custT="1"/>
      <dgm:spPr/>
      <dgm:t>
        <a:bodyPr/>
        <a:lstStyle/>
        <a:p>
          <a:r>
            <a:rPr lang="en-US" sz="1400" b="1" i="0" dirty="0"/>
            <a:t>Key Variables:</a:t>
          </a:r>
          <a:endParaRPr lang="en-US" sz="1400" dirty="0"/>
        </a:p>
      </dgm:t>
    </dgm:pt>
    <dgm:pt modelId="{CC8F22C9-AA2A-403A-B667-6A6BC0F91922}" type="parTrans" cxnId="{A9AF46B4-DD0A-45F5-BC96-2C39ECC2ED56}">
      <dgm:prSet/>
      <dgm:spPr/>
      <dgm:t>
        <a:bodyPr/>
        <a:lstStyle/>
        <a:p>
          <a:endParaRPr lang="en-US"/>
        </a:p>
      </dgm:t>
    </dgm:pt>
    <dgm:pt modelId="{458D3B93-476D-4BCC-BC36-878F46B69F11}" type="sibTrans" cxnId="{A9AF46B4-DD0A-45F5-BC96-2C39ECC2ED56}">
      <dgm:prSet/>
      <dgm:spPr/>
      <dgm:t>
        <a:bodyPr/>
        <a:lstStyle/>
        <a:p>
          <a:endParaRPr lang="en-US"/>
        </a:p>
      </dgm:t>
    </dgm:pt>
    <dgm:pt modelId="{ECA9474B-74FF-4BD8-8923-0559481C7CF0}">
      <dgm:prSet custT="1"/>
      <dgm:spPr/>
      <dgm:t>
        <a:bodyPr/>
        <a:lstStyle/>
        <a:p>
          <a:r>
            <a:rPr lang="en-US" sz="1200" b="0" i="0" dirty="0"/>
            <a:t>Dependent: Sales, Customers</a:t>
          </a:r>
          <a:endParaRPr lang="en-US" sz="1200" dirty="0"/>
        </a:p>
      </dgm:t>
    </dgm:pt>
    <dgm:pt modelId="{8D91AE72-8F17-46E7-A58A-FF266AEA7C7E}" type="parTrans" cxnId="{F0CA5389-E40E-4FB4-9D9B-642C3CDFA141}">
      <dgm:prSet/>
      <dgm:spPr/>
      <dgm:t>
        <a:bodyPr/>
        <a:lstStyle/>
        <a:p>
          <a:endParaRPr lang="en-US"/>
        </a:p>
      </dgm:t>
    </dgm:pt>
    <dgm:pt modelId="{694ED3EC-35A8-4871-930B-673CE9E547AF}" type="sibTrans" cxnId="{F0CA5389-E40E-4FB4-9D9B-642C3CDFA141}">
      <dgm:prSet/>
      <dgm:spPr/>
      <dgm:t>
        <a:bodyPr/>
        <a:lstStyle/>
        <a:p>
          <a:endParaRPr lang="en-US"/>
        </a:p>
      </dgm:t>
    </dgm:pt>
    <dgm:pt modelId="{D42939B1-E4A7-4FE9-AC63-F1AF026BEA85}">
      <dgm:prSet custT="1"/>
      <dgm:spPr/>
      <dgm:t>
        <a:bodyPr/>
        <a:lstStyle/>
        <a:p>
          <a:r>
            <a:rPr lang="en-US" sz="1200" b="0" i="0"/>
            <a:t>Independent: All others</a:t>
          </a:r>
          <a:endParaRPr lang="en-US" sz="1200"/>
        </a:p>
      </dgm:t>
    </dgm:pt>
    <dgm:pt modelId="{E8175F1D-0B4C-408D-8BB7-FC7726C5D312}" type="parTrans" cxnId="{FDD5BF8D-64B7-4941-BB2B-672F25309A60}">
      <dgm:prSet/>
      <dgm:spPr/>
      <dgm:t>
        <a:bodyPr/>
        <a:lstStyle/>
        <a:p>
          <a:endParaRPr lang="en-US"/>
        </a:p>
      </dgm:t>
    </dgm:pt>
    <dgm:pt modelId="{B81181F6-4152-4982-9627-35AF604F6030}" type="sibTrans" cxnId="{FDD5BF8D-64B7-4941-BB2B-672F25309A60}">
      <dgm:prSet/>
      <dgm:spPr/>
      <dgm:t>
        <a:bodyPr/>
        <a:lstStyle/>
        <a:p>
          <a:endParaRPr lang="en-US"/>
        </a:p>
      </dgm:t>
    </dgm:pt>
    <dgm:pt modelId="{EC73588A-6EC0-4143-B45D-BA3C89AEC9A5}">
      <dgm:prSet custT="1"/>
      <dgm:spPr/>
      <dgm:t>
        <a:bodyPr/>
        <a:lstStyle/>
        <a:p>
          <a:r>
            <a:rPr lang="en-US" sz="1200" b="0" i="0" dirty="0"/>
            <a:t>New Variables: Aggregated columns for regression compatibility</a:t>
          </a:r>
          <a:endParaRPr lang="en-US" sz="1200" dirty="0"/>
        </a:p>
      </dgm:t>
    </dgm:pt>
    <dgm:pt modelId="{DB3FDAD9-C16E-4B6A-B6F2-AA18D5566F92}" type="parTrans" cxnId="{DC95C213-8AC8-45C9-A15B-29513E8BDB06}">
      <dgm:prSet/>
      <dgm:spPr/>
      <dgm:t>
        <a:bodyPr/>
        <a:lstStyle/>
        <a:p>
          <a:endParaRPr lang="en-US"/>
        </a:p>
      </dgm:t>
    </dgm:pt>
    <dgm:pt modelId="{7E2AB2A7-3801-4C4F-B26C-4C4226473604}" type="sibTrans" cxnId="{DC95C213-8AC8-45C9-A15B-29513E8BDB06}">
      <dgm:prSet/>
      <dgm:spPr/>
      <dgm:t>
        <a:bodyPr/>
        <a:lstStyle/>
        <a:p>
          <a:endParaRPr lang="en-US"/>
        </a:p>
      </dgm:t>
    </dgm:pt>
    <dgm:pt modelId="{76259FB3-A7E5-42B8-A182-FDE20441AFD0}">
      <dgm:prSet custT="1"/>
      <dgm:spPr/>
      <dgm:t>
        <a:bodyPr/>
        <a:lstStyle/>
        <a:p>
          <a:r>
            <a:rPr lang="en-US" sz="1200" b="0" i="0" dirty="0"/>
            <a:t>I expect </a:t>
          </a:r>
          <a:r>
            <a:rPr lang="en-US" sz="1200" b="0" i="0" dirty="0" err="1"/>
            <a:t>StoreType</a:t>
          </a:r>
          <a:r>
            <a:rPr lang="en-US" sz="1200" b="0" i="0" dirty="0"/>
            <a:t>, Assortment, Holidays and Promo fields to be the most important</a:t>
          </a:r>
          <a:endParaRPr lang="en-US" sz="1200" dirty="0"/>
        </a:p>
      </dgm:t>
    </dgm:pt>
    <dgm:pt modelId="{A59D78ED-B4B9-454E-805D-2F8AF83FA3F5}" type="parTrans" cxnId="{BADF2035-D7C6-4EF9-82A5-C77F83754EEB}">
      <dgm:prSet/>
      <dgm:spPr/>
      <dgm:t>
        <a:bodyPr/>
        <a:lstStyle/>
        <a:p>
          <a:endParaRPr lang="en-US"/>
        </a:p>
      </dgm:t>
    </dgm:pt>
    <dgm:pt modelId="{DBB8F031-79DE-4EC5-A57C-0E4716F537D0}" type="sibTrans" cxnId="{BADF2035-D7C6-4EF9-82A5-C77F83754EEB}">
      <dgm:prSet/>
      <dgm:spPr/>
      <dgm:t>
        <a:bodyPr/>
        <a:lstStyle/>
        <a:p>
          <a:endParaRPr lang="en-US"/>
        </a:p>
      </dgm:t>
    </dgm:pt>
    <dgm:pt modelId="{B0EFB01F-A5A4-46C5-970A-6AADBB873D83}" type="pres">
      <dgm:prSet presAssocID="{520F23AD-61D0-4706-9F44-1C2BF298071D}" presName="diagram" presStyleCnt="0">
        <dgm:presLayoutVars>
          <dgm:dir/>
          <dgm:resizeHandles val="exact"/>
        </dgm:presLayoutVars>
      </dgm:prSet>
      <dgm:spPr/>
    </dgm:pt>
    <dgm:pt modelId="{4D754F6D-1AC8-4074-8F24-1990D4A6AC9E}" type="pres">
      <dgm:prSet presAssocID="{FD4A1F56-6230-49DA-AC96-23B3A73438F3}" presName="node" presStyleLbl="node1" presStyleIdx="0" presStyleCnt="1" custScaleX="156438" custLinFactNeighborX="-4577" custLinFactNeighborY="2">
        <dgm:presLayoutVars>
          <dgm:bulletEnabled val="1"/>
        </dgm:presLayoutVars>
      </dgm:prSet>
      <dgm:spPr/>
    </dgm:pt>
  </dgm:ptLst>
  <dgm:cxnLst>
    <dgm:cxn modelId="{06DE1400-0F4D-4D27-A5CE-F03CDC6DCADA}" type="presOf" srcId="{76259FB3-A7E5-42B8-A182-FDE20441AFD0}" destId="{4D754F6D-1AC8-4074-8F24-1990D4A6AC9E}" srcOrd="0" destOrd="4" presId="urn:microsoft.com/office/officeart/2005/8/layout/process5"/>
    <dgm:cxn modelId="{DC95C213-8AC8-45C9-A15B-29513E8BDB06}" srcId="{FD4A1F56-6230-49DA-AC96-23B3A73438F3}" destId="{EC73588A-6EC0-4143-B45D-BA3C89AEC9A5}" srcOrd="2" destOrd="0" parTransId="{DB3FDAD9-C16E-4B6A-B6F2-AA18D5566F92}" sibTransId="{7E2AB2A7-3801-4C4F-B26C-4C4226473604}"/>
    <dgm:cxn modelId="{BADF2035-D7C6-4EF9-82A5-C77F83754EEB}" srcId="{FD4A1F56-6230-49DA-AC96-23B3A73438F3}" destId="{76259FB3-A7E5-42B8-A182-FDE20441AFD0}" srcOrd="3" destOrd="0" parTransId="{A59D78ED-B4B9-454E-805D-2F8AF83FA3F5}" sibTransId="{DBB8F031-79DE-4EC5-A57C-0E4716F537D0}"/>
    <dgm:cxn modelId="{D17CEF61-EE7C-434D-90C9-8802D095A0E7}" type="presOf" srcId="{520F23AD-61D0-4706-9F44-1C2BF298071D}" destId="{B0EFB01F-A5A4-46C5-970A-6AADBB873D83}" srcOrd="0" destOrd="0" presId="urn:microsoft.com/office/officeart/2005/8/layout/process5"/>
    <dgm:cxn modelId="{3EF77467-9717-4778-A1A6-E5937001EB27}" type="presOf" srcId="{D42939B1-E4A7-4FE9-AC63-F1AF026BEA85}" destId="{4D754F6D-1AC8-4074-8F24-1990D4A6AC9E}" srcOrd="0" destOrd="2" presId="urn:microsoft.com/office/officeart/2005/8/layout/process5"/>
    <dgm:cxn modelId="{C6043868-60EA-483A-A783-E755865C27B1}" type="presOf" srcId="{FD4A1F56-6230-49DA-AC96-23B3A73438F3}" destId="{4D754F6D-1AC8-4074-8F24-1990D4A6AC9E}" srcOrd="0" destOrd="0" presId="urn:microsoft.com/office/officeart/2005/8/layout/process5"/>
    <dgm:cxn modelId="{2DC0AB74-9ED6-4A4A-AF2F-E6CB7ADAB260}" type="presOf" srcId="{ECA9474B-74FF-4BD8-8923-0559481C7CF0}" destId="{4D754F6D-1AC8-4074-8F24-1990D4A6AC9E}" srcOrd="0" destOrd="1" presId="urn:microsoft.com/office/officeart/2005/8/layout/process5"/>
    <dgm:cxn modelId="{F0CA5389-E40E-4FB4-9D9B-642C3CDFA141}" srcId="{FD4A1F56-6230-49DA-AC96-23B3A73438F3}" destId="{ECA9474B-74FF-4BD8-8923-0559481C7CF0}" srcOrd="0" destOrd="0" parTransId="{8D91AE72-8F17-46E7-A58A-FF266AEA7C7E}" sibTransId="{694ED3EC-35A8-4871-930B-673CE9E547AF}"/>
    <dgm:cxn modelId="{FDD5BF8D-64B7-4941-BB2B-672F25309A60}" srcId="{FD4A1F56-6230-49DA-AC96-23B3A73438F3}" destId="{D42939B1-E4A7-4FE9-AC63-F1AF026BEA85}" srcOrd="1" destOrd="0" parTransId="{E8175F1D-0B4C-408D-8BB7-FC7726C5D312}" sibTransId="{B81181F6-4152-4982-9627-35AF604F6030}"/>
    <dgm:cxn modelId="{92A846A8-EC20-4719-ACA2-D3CFD4DBD4C3}" type="presOf" srcId="{EC73588A-6EC0-4143-B45D-BA3C89AEC9A5}" destId="{4D754F6D-1AC8-4074-8F24-1990D4A6AC9E}" srcOrd="0" destOrd="3" presId="urn:microsoft.com/office/officeart/2005/8/layout/process5"/>
    <dgm:cxn modelId="{A9AF46B4-DD0A-45F5-BC96-2C39ECC2ED56}" srcId="{520F23AD-61D0-4706-9F44-1C2BF298071D}" destId="{FD4A1F56-6230-49DA-AC96-23B3A73438F3}" srcOrd="0" destOrd="0" parTransId="{CC8F22C9-AA2A-403A-B667-6A6BC0F91922}" sibTransId="{458D3B93-476D-4BCC-BC36-878F46B69F11}"/>
    <dgm:cxn modelId="{CBAF6D3E-41B1-49EC-A95B-AFC82F158E61}" type="presParOf" srcId="{B0EFB01F-A5A4-46C5-970A-6AADBB873D83}" destId="{4D754F6D-1AC8-4074-8F24-1990D4A6AC9E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54F6D-1AC8-4074-8F24-1990D4A6AC9E}">
      <dsp:nvSpPr>
        <dsp:cNvPr id="0" name=""/>
        <dsp:cNvSpPr/>
      </dsp:nvSpPr>
      <dsp:spPr>
        <a:xfrm>
          <a:off x="1182637" y="63"/>
          <a:ext cx="4256233" cy="16324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Key Variables:</a:t>
          </a:r>
          <a:endParaRPr 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Dependent: Sales, Customers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/>
            <a:t>Independent: All others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New Variables: Aggregated columns for regression compatibility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/>
            <a:t>I expect </a:t>
          </a:r>
          <a:r>
            <a:rPr lang="en-US" sz="1200" b="0" i="0" kern="1200" dirty="0" err="1"/>
            <a:t>StoreType</a:t>
          </a:r>
          <a:r>
            <a:rPr lang="en-US" sz="1200" b="0" i="0" kern="1200" dirty="0"/>
            <a:t>, Assortment, Holidays and Promo fields to be the most important</a:t>
          </a:r>
          <a:endParaRPr lang="en-US" sz="1200" kern="1200" dirty="0"/>
        </a:p>
      </dsp:txBody>
      <dsp:txXfrm>
        <a:off x="1230449" y="47875"/>
        <a:ext cx="4160609" cy="1536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510e71fab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e510e71fa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2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242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1387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5"/>
          <p:cNvSpPr txBox="1"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3A369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604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C9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280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2"/>
          </p:nvPr>
        </p:nvSpPr>
        <p:spPr>
          <a:xfrm>
            <a:off x="381001" y="2078658"/>
            <a:ext cx="5617633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3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4"/>
          </p:nvPr>
        </p:nvSpPr>
        <p:spPr>
          <a:xfrm>
            <a:off x="6172200" y="2078658"/>
            <a:ext cx="5638800" cy="33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sldNum" idx="12"/>
          </p:nvPr>
        </p:nvSpPr>
        <p:spPr>
          <a:xfrm>
            <a:off x="381000" y="6182540"/>
            <a:ext cx="916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571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8246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48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676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6800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803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624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605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159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3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5" r:id="rId13"/>
    <p:sldLayoutId id="2147483726" r:id="rId14"/>
  </p:sldLayoutIdLst>
  <p:hf sldNum="0"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5EED486D-50DC-40B5-B6BB-E18A5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4E06636-FD81-4CFB-877B-32085067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E2CF2E69-B9D0-457B-ABFC-FBA19D203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5151AA6D-6CA5-4BDF-8A77-C7606698C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103D99E1-4029-4589-B6F0-94821DB4E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A86BA9C2-A058-41BB-AB0A-75C5FB5BB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5EEE7D04-AE36-4378-A69E-60E845007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85E3A5A7-22F3-40DF-857E-A6C62BFBE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FF259E04-F46D-4DCC-9AB3-9A1625634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DC728E11-3843-49B2-87D0-C6A4F6A1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58F60833-DE23-4160-9500-3513A1242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8076BDE8-42FE-4B07-8497-301F9EA3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36AE6D8F-BF10-4257-913B-D58BFDDCA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0AADAF7D-FB50-45EE-A30F-7677E939E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AE1D6987-8A1B-4240-9987-1B14540B8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467D3129-38C8-46A9-ACDC-8A09D9C7F7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54267F25-9577-4999-8A85-D31048EE1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7D1B8F8B-2873-4706-97AB-26D9BD6CB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92328B9F-78D3-49F8-865E-1F88BE55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CFB61E99-5EBC-4B63-9A72-DF00DF6A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CB29336D-643E-4F31-A9AD-B4E593293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4">
              <a:extLst>
                <a:ext uri="{FF2B5EF4-FFF2-40B4-BE49-F238E27FC236}">
                  <a16:creationId xmlns:a16="http://schemas.microsoft.com/office/drawing/2014/main" id="{0D030337-0389-41D9-A5B8-AE6F00756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5">
              <a:extLst>
                <a:ext uri="{FF2B5EF4-FFF2-40B4-BE49-F238E27FC236}">
                  <a16:creationId xmlns:a16="http://schemas.microsoft.com/office/drawing/2014/main" id="{03E09386-7A3B-48F3-A7A2-3F342D991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D425171-B724-4A7F-81FB-15CC599D5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37768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22">
            <a:extLst>
              <a:ext uri="{FF2B5EF4-FFF2-40B4-BE49-F238E27FC236}">
                <a16:creationId xmlns:a16="http://schemas.microsoft.com/office/drawing/2014/main" id="{DD767DAD-8184-49CD-9312-531CBE37C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223532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48F895A8-954D-4E6F-A5B9-13CA65339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961035"/>
            <a:ext cx="5935796" cy="3267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Google Shape;99;p1"/>
          <p:cNvSpPr txBox="1">
            <a:spLocks noGrp="1"/>
          </p:cNvSpPr>
          <p:nvPr>
            <p:ph type="title"/>
          </p:nvPr>
        </p:nvSpPr>
        <p:spPr>
          <a:xfrm>
            <a:off x="873978" y="2039943"/>
            <a:ext cx="5767566" cy="1389057"/>
          </a:xfrm>
          <a:prstGeom prst="rect">
            <a:avLst/>
          </a:prstGeom>
        </p:spPr>
        <p:txBody>
          <a:bodyPr spcFirstLastPara="1" vert="horz" lIns="228600" tIns="228600" rIns="228600" bIns="228600" rtlCol="0" anchor="ctr" anchorCtr="0">
            <a:norm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B3A369"/>
              </a:buClr>
              <a:buSzPts val="1800"/>
            </a:pPr>
            <a:r>
              <a:rPr lang="en-US" sz="2800" b="1" dirty="0">
                <a:solidFill>
                  <a:srgbClr val="FFFEFF"/>
                </a:solidFill>
              </a:rPr>
              <a:t>Prescriptive Analytics to Improve Store Sales Forecast using Explainable-AI</a:t>
            </a:r>
          </a:p>
        </p:txBody>
      </p:sp>
      <p:sp>
        <p:nvSpPr>
          <p:cNvPr id="100" name="Google Shape;100;p1"/>
          <p:cNvSpPr txBox="1">
            <a:spLocks noGrp="1"/>
          </p:cNvSpPr>
          <p:nvPr>
            <p:ph type="body" idx="1"/>
          </p:nvPr>
        </p:nvSpPr>
        <p:spPr>
          <a:xfrm>
            <a:off x="873102" y="2878716"/>
            <a:ext cx="5768442" cy="226208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FFFFFE"/>
              </a:solidFill>
            </a:endParaRPr>
          </a:p>
          <a:p>
            <a:pPr marL="0" lv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Roland Suparman</a:t>
            </a:r>
          </a:p>
          <a:p>
            <a:pPr marL="0" lv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FFFE"/>
                </a:solidFill>
              </a:rPr>
              <a:t>Summer 2023</a:t>
            </a:r>
          </a:p>
        </p:txBody>
      </p:sp>
      <p:pic>
        <p:nvPicPr>
          <p:cNvPr id="102" name="Picture 101" descr="Desk with productivity items">
            <a:extLst>
              <a:ext uri="{FF2B5EF4-FFF2-40B4-BE49-F238E27FC236}">
                <a16:creationId xmlns:a16="http://schemas.microsoft.com/office/drawing/2014/main" id="{B10F5D64-F2BA-32BD-71E6-9E0CBA0D17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35" r="19785" b="-2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510e71fab_2_7"/>
          <p:cNvSpPr txBox="1">
            <a:spLocks noGrp="1"/>
          </p:cNvSpPr>
          <p:nvPr>
            <p:ph type="title"/>
          </p:nvPr>
        </p:nvSpPr>
        <p:spPr>
          <a:xfrm>
            <a:off x="795820" y="542507"/>
            <a:ext cx="39327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Global Explainability</a:t>
            </a:r>
            <a:endParaRPr/>
          </a:p>
        </p:txBody>
      </p:sp>
      <p:sp>
        <p:nvSpPr>
          <p:cNvPr id="222" name="Google Shape;222;g1e510e71fab_2_7"/>
          <p:cNvSpPr txBox="1"/>
          <p:nvPr/>
        </p:nvSpPr>
        <p:spPr>
          <a:xfrm>
            <a:off x="5100062" y="2325635"/>
            <a:ext cx="5482200" cy="2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To understand what the model learnt at a global-level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summarizes how each feature contributes </a:t>
            </a: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w.r.t.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the training data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values indicate that these features had an increased impact on the prediction as compared to the lower ones.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We observed that all of the above models considered </a:t>
            </a:r>
            <a:r>
              <a:rPr lang="en-US" sz="1500" dirty="0" err="1">
                <a:latin typeface="Roboto"/>
                <a:ea typeface="Roboto"/>
                <a:cs typeface="Roboto"/>
                <a:sym typeface="Roboto"/>
              </a:rPr>
              <a:t>CompetitionDistance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 and Promo to be significant features which affect the sales prediction provided by the model.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g1e510e71fab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08" y="1981347"/>
            <a:ext cx="4088130" cy="3160925"/>
          </a:xfrm>
          <a:prstGeom prst="rect">
            <a:avLst/>
          </a:prstGeom>
          <a:noFill/>
          <a:ln w="25400" cap="flat" cmpd="sng">
            <a:solidFill>
              <a:srgbClr val="A7934B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title"/>
          </p:nvPr>
        </p:nvSpPr>
        <p:spPr>
          <a:xfrm>
            <a:off x="795820" y="542507"/>
            <a:ext cx="3932767" cy="667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Local Explainability</a:t>
            </a:r>
            <a:endParaRPr/>
          </a:p>
        </p:txBody>
      </p:sp>
      <p:sp>
        <p:nvSpPr>
          <p:cNvPr id="229" name="Google Shape;229;p15"/>
          <p:cNvSpPr txBox="1"/>
          <p:nvPr/>
        </p:nvSpPr>
        <p:spPr>
          <a:xfrm>
            <a:off x="5100062" y="2325635"/>
            <a:ext cx="5482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building the local prediction level interpretability, we used the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interpretML’s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DiCE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‘s local feature Importance algorithm.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summarizes how each feature contributes to an individual prediction.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Higher values indicate that these features had an increased impact on the prediction as compared to the lower ones.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For current store, Promo and Assortments had the highest contribution. Thus, by changing the values for them, we can improve the sales.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15"/>
          <p:cNvPicPr preferRelativeResize="0"/>
          <p:nvPr/>
        </p:nvPicPr>
        <p:blipFill rotWithShape="1">
          <a:blip r:embed="rId3">
            <a:alphaModFix/>
          </a:blip>
          <a:srcRect b="50000"/>
          <a:stretch/>
        </p:blipFill>
        <p:spPr>
          <a:xfrm>
            <a:off x="1014894" y="1676814"/>
            <a:ext cx="3252305" cy="4159925"/>
          </a:xfrm>
          <a:prstGeom prst="rect">
            <a:avLst/>
          </a:prstGeom>
          <a:noFill/>
          <a:ln w="28575" cap="flat" cmpd="sng">
            <a:solidFill>
              <a:srgbClr val="FED1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Observation / Key Takeaways</a:t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893190" y="2054383"/>
            <a:ext cx="3078759" cy="3780709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893191" y="1557729"/>
            <a:ext cx="3078758" cy="6054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987974" y="2254960"/>
            <a:ext cx="27432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Promo and Assortments to have the highest contribution towards the counterfactuals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Importance of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Assortment_c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Assortment_a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by changing the values for both (Promo and Assortments), I are able to increase the Sales forecast for the store from $4284 to $11343, which is a 2.6x increase in sales</a:t>
            </a:r>
            <a:endParaRPr dirty="0"/>
          </a:p>
        </p:txBody>
      </p:sp>
      <p:sp>
        <p:nvSpPr>
          <p:cNvPr id="249" name="Google Shape;249;p17"/>
          <p:cNvSpPr txBox="1"/>
          <p:nvPr/>
        </p:nvSpPr>
        <p:spPr>
          <a:xfrm>
            <a:off x="1121838" y="1671563"/>
            <a:ext cx="24754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Observation</a:t>
            </a:r>
            <a:endParaRPr sz="1400" b="1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0" name="Google Shape;250;p17"/>
          <p:cNvSpPr/>
          <p:nvPr/>
        </p:nvSpPr>
        <p:spPr>
          <a:xfrm>
            <a:off x="4579353" y="2055144"/>
            <a:ext cx="3078759" cy="3779948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/>
          <p:nvPr/>
        </p:nvSpPr>
        <p:spPr>
          <a:xfrm>
            <a:off x="4579354" y="1558490"/>
            <a:ext cx="3078758" cy="6054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7"/>
          <p:cNvSpPr/>
          <p:nvPr/>
        </p:nvSpPr>
        <p:spPr>
          <a:xfrm>
            <a:off x="8265516" y="2066545"/>
            <a:ext cx="3078759" cy="3768547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8265517" y="1579039"/>
            <a:ext cx="3078758" cy="6054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763038" y="1683611"/>
            <a:ext cx="24754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Conclusion</a:t>
            </a:r>
            <a:endParaRPr sz="1400" b="1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8433295" y="1618586"/>
            <a:ext cx="24754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Current Limitations and Future Improvements</a:t>
            </a:r>
            <a:endParaRPr sz="1400" b="1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4721846" y="2266361"/>
            <a:ext cx="27432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regression model gave us sales forecasts, and the explainable AI pipeline will help us get the reason along with the prescriptions to improve identified forecasts.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 realized on average, 1.2x to 2x sales improvement using our alternative prescriptions as the final impact of the solution.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8433295" y="2295662"/>
            <a:ext cx="2743200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Perform some hyperparameter tuning to find a better model and would try to experiment more on the prescription system.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Integrate the model directly in the app, so that users may call for predictions in real-time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Current model is trained on only limited data, it is exposed to irregularities outside that scope.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50124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 dirty="0">
                <a:solidFill>
                  <a:schemeClr val="tx1"/>
                </a:solidFill>
              </a:rPr>
              <a:t>Sources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4" name="Google Shape;274;p8"/>
          <p:cNvSpPr txBox="1">
            <a:spLocks noGrp="1"/>
          </p:cNvSpPr>
          <p:nvPr>
            <p:ph type="body" sz="half" idx="2"/>
          </p:nvPr>
        </p:nvSpPr>
        <p:spPr>
          <a:xfrm>
            <a:off x="381001" y="2274849"/>
            <a:ext cx="10442509" cy="35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 u="sng" dirty="0">
                <a:solidFill>
                  <a:schemeClr val="tx1"/>
                </a:solidFill>
              </a:rPr>
              <a:t>Data Sources: </a:t>
            </a:r>
            <a:endParaRPr b="1" u="sng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</a:rPr>
              <a:t>Source 1: https://www.kaggle.com/c/rossmann-store-sales/ (Dataset Snapshots attached in Appendix)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dirty="0">
                <a:solidFill>
                  <a:schemeClr val="tx1"/>
                </a:solidFill>
              </a:rPr>
              <a:t>Source 2 (Backup): https://www.kaggle.com/datasets/rohitsahoo/sales-forecasting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1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b="1" u="sng" dirty="0">
                <a:solidFill>
                  <a:schemeClr val="tx1"/>
                </a:solidFill>
              </a:rPr>
              <a:t>Citations:</a:t>
            </a:r>
            <a:endParaRPr sz="1100" b="1" u="sng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tx1"/>
                </a:solidFill>
              </a:rPr>
              <a:t>Boyapati, Sai Nikhil, and Ramesh </a:t>
            </a:r>
            <a:r>
              <a:rPr lang="en-US" dirty="0" err="1">
                <a:solidFill>
                  <a:schemeClr val="tx1"/>
                </a:solidFill>
              </a:rPr>
              <a:t>Mummidi</a:t>
            </a:r>
            <a:r>
              <a:rPr lang="en-US" dirty="0">
                <a:solidFill>
                  <a:schemeClr val="tx1"/>
                </a:solidFill>
              </a:rPr>
              <a:t>. “Predicting Sales Using Machine Learning Techniques.” Faculty of Computing, Blekinge Institute of Technology, 371 79 Karlskrona, Sweden, 2020, pp. 23–34.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tx1"/>
                </a:solidFill>
              </a:rPr>
              <a:t>Chen, </a:t>
            </a:r>
            <a:r>
              <a:rPr lang="en-US" dirty="0" err="1">
                <a:solidFill>
                  <a:schemeClr val="tx1"/>
                </a:solidFill>
              </a:rPr>
              <a:t>Zhaoyu</a:t>
            </a:r>
            <a:r>
              <a:rPr lang="en-US" dirty="0">
                <a:solidFill>
                  <a:schemeClr val="tx1"/>
                </a:solidFill>
              </a:rPr>
              <a:t>. “Sales Forecast of Walmart on Account of Multivariate Regression and Machine Learning Methods.” School of Artificial Intelligence and Data Science Hebei University of Technology Tianjin, China, EAI, 2022, pp. 1–9.</a:t>
            </a:r>
            <a:endParaRPr sz="11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body" idx="1"/>
          </p:nvPr>
        </p:nvSpPr>
        <p:spPr>
          <a:xfrm>
            <a:off x="950167" y="1598039"/>
            <a:ext cx="5322683" cy="475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Objective &amp; Problem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</a:pPr>
            <a:r>
              <a:rPr lang="en-US" sz="1800"/>
              <a:t>Background Information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</a:pPr>
            <a:r>
              <a:rPr lang="en-US" sz="1800"/>
              <a:t>Problem Statement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</a:pPr>
            <a:r>
              <a:rPr lang="en-US" sz="1800"/>
              <a:t>Primary Research Questions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1800"/>
              <a:buChar char="•"/>
            </a:pPr>
            <a:r>
              <a:rPr lang="en-US" sz="1800"/>
              <a:t>Business Justification</a:t>
            </a:r>
            <a:endParaRPr/>
          </a:p>
          <a:p>
            <a:pPr marL="68580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Char char="•"/>
            </a:pPr>
            <a:r>
              <a:rPr lang="en-US"/>
              <a:t>Dataset / Plan for Data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/>
              <a:t>Data Sources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/>
              <a:t>Data Description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Char char="•"/>
            </a:pPr>
            <a:r>
              <a:rPr lang="en-US"/>
              <a:t>Key Variables</a:t>
            </a: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-US"/>
              <a:t>Table of Context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6644951" y="1598038"/>
            <a:ext cx="5322683" cy="4750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Approach / Methodology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Data Cleansing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Modeling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Explainability</a:t>
            </a:r>
            <a:endParaRPr sz="2000" b="0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Observations / 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3057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Project Timeline / Planning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>
            <a:spLocks noGrp="1"/>
          </p:cNvSpPr>
          <p:nvPr>
            <p:ph type="title"/>
          </p:nvPr>
        </p:nvSpPr>
        <p:spPr>
          <a:xfrm>
            <a:off x="381001" y="518884"/>
            <a:ext cx="3932767" cy="118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 dirty="0"/>
              <a:t>Objective &amp; Problems</a:t>
            </a:r>
            <a:endParaRPr dirty="0"/>
          </a:p>
        </p:txBody>
      </p:sp>
      <p:sp>
        <p:nvSpPr>
          <p:cNvPr id="128" name="Google Shape;128;p4"/>
          <p:cNvSpPr txBox="1">
            <a:spLocks noGrp="1"/>
          </p:cNvSpPr>
          <p:nvPr>
            <p:ph type="body" sz="half" idx="2"/>
          </p:nvPr>
        </p:nvSpPr>
        <p:spPr>
          <a:xfrm>
            <a:off x="313624" y="2337258"/>
            <a:ext cx="4163327" cy="22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69913" lvl="0" indent="-28574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Char char="•"/>
            </a:pPr>
            <a:r>
              <a:rPr lang="en-US" sz="1400" dirty="0"/>
              <a:t>Brick &amp; Mortar stores are decreasing in popularity compared to online storefronts due to the recent pandemic</a:t>
            </a:r>
            <a:endParaRPr sz="1400" dirty="0"/>
          </a:p>
          <a:p>
            <a:pPr marL="569913" lvl="0" indent="-285748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Char char="•"/>
            </a:pPr>
            <a:r>
              <a:rPr lang="en-US" sz="1400" dirty="0"/>
              <a:t>Automated and Scalable hyper-targeted insights for improving store-based sales volume are rarely available, leading enterprises to rely on overall sales forecast rather than specific targeting.</a:t>
            </a:r>
            <a:endParaRPr sz="1400" dirty="0"/>
          </a:p>
        </p:txBody>
      </p:sp>
      <p:sp>
        <p:nvSpPr>
          <p:cNvPr id="130" name="Google Shape;130;p4"/>
          <p:cNvSpPr txBox="1"/>
          <p:nvPr/>
        </p:nvSpPr>
        <p:spPr>
          <a:xfrm>
            <a:off x="4783756" y="1784370"/>
            <a:ext cx="7094620" cy="19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Problem Statement: </a:t>
            </a:r>
            <a:r>
              <a:rPr lang="en-US" sz="1600" b="0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Improve Sales Forecast using Sales Store Data to effectively hyper target customers using Prescriptive analytics from explainable-AI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Primary Research Question</a:t>
            </a:r>
            <a:r>
              <a:rPr lang="en-US" sz="1600" b="0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: How can stores efficiently improve their sales forecast?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Business Justification</a:t>
            </a:r>
            <a:r>
              <a:rPr lang="en-US" sz="1600" b="0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: Implementing hyper-targeted prescriptions can help scale and optimize individual stores’ performance. Effective promotional campaigns tailored to specific stores can potentially reduce unnecessary expense.</a:t>
            </a:r>
            <a:endParaRPr sz="1600" b="1" i="0" u="none" strike="noStrike" cap="none" dirty="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30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8BB511-AE3E-8601-1D32-D9046125F351}"/>
              </a:ext>
            </a:extLst>
          </p:cNvPr>
          <p:cNvSpPr txBox="1"/>
          <p:nvPr/>
        </p:nvSpPr>
        <p:spPr>
          <a:xfrm>
            <a:off x="950495" y="1784370"/>
            <a:ext cx="2716730" cy="327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 dirty="0"/>
              <a:t>Background Information: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5;p5">
            <a:extLst>
              <a:ext uri="{FF2B5EF4-FFF2-40B4-BE49-F238E27FC236}">
                <a16:creationId xmlns:a16="http://schemas.microsoft.com/office/drawing/2014/main" id="{03CE107D-5CD5-D76B-945C-F6039BDEB46D}"/>
              </a:ext>
            </a:extLst>
          </p:cNvPr>
          <p:cNvSpPr txBox="1">
            <a:spLocks/>
          </p:cNvSpPr>
          <p:nvPr/>
        </p:nvSpPr>
        <p:spPr>
          <a:xfrm>
            <a:off x="604939" y="102637"/>
            <a:ext cx="6094444" cy="70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A7934B"/>
              </a:buClr>
              <a:buSzPts val="3200"/>
              <a:buFont typeface="Roboto"/>
              <a:buNone/>
            </a:pPr>
            <a:r>
              <a:rPr lang="en-US" dirty="0"/>
              <a:t>Dataset / Plan for Data</a:t>
            </a:r>
          </a:p>
        </p:txBody>
      </p:sp>
      <p:sp>
        <p:nvSpPr>
          <p:cNvPr id="3" name="Google Shape;137;p5">
            <a:extLst>
              <a:ext uri="{FF2B5EF4-FFF2-40B4-BE49-F238E27FC236}">
                <a16:creationId xmlns:a16="http://schemas.microsoft.com/office/drawing/2014/main" id="{2BDEB4B2-1A85-B4E7-2427-509B17ED5AA5}"/>
              </a:ext>
            </a:extLst>
          </p:cNvPr>
          <p:cNvSpPr txBox="1">
            <a:spLocks/>
          </p:cNvSpPr>
          <p:nvPr/>
        </p:nvSpPr>
        <p:spPr>
          <a:xfrm>
            <a:off x="604939" y="799301"/>
            <a:ext cx="6234403" cy="57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3057"/>
              </a:buClr>
              <a:buSzPts val="1600"/>
              <a:buFont typeface="Wingdings" panose="05000000000000000000" pitchFamily="2" charset="2"/>
              <a:buNone/>
            </a:pPr>
            <a:r>
              <a:rPr lang="en-US" b="1"/>
              <a:t>Rossmann Store Sales Data</a:t>
            </a:r>
            <a:endParaRPr lang="en-US"/>
          </a:p>
        </p:txBody>
      </p:sp>
      <p:pic>
        <p:nvPicPr>
          <p:cNvPr id="4" name="Google Shape;136;p5" descr="A screenshot of a computer&#10;&#10;Description automatically generated">
            <a:extLst>
              <a:ext uri="{FF2B5EF4-FFF2-40B4-BE49-F238E27FC236}">
                <a16:creationId xmlns:a16="http://schemas.microsoft.com/office/drawing/2014/main" id="{E0432FED-1813-0FF5-36C3-583F9777C8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93" t="33923" r="21623" b="41587"/>
          <a:stretch/>
        </p:blipFill>
        <p:spPr>
          <a:xfrm>
            <a:off x="604939" y="1232966"/>
            <a:ext cx="10583077" cy="1915902"/>
          </a:xfrm>
          <a:prstGeom prst="rect">
            <a:avLst/>
          </a:prstGeom>
          <a:noFill/>
          <a:ln w="9525" cap="flat" cmpd="sng">
            <a:solidFill>
              <a:srgbClr val="FED15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" name="Google Shape;138;p5">
            <a:extLst>
              <a:ext uri="{FF2B5EF4-FFF2-40B4-BE49-F238E27FC236}">
                <a16:creationId xmlns:a16="http://schemas.microsoft.com/office/drawing/2014/main" id="{4370850C-A677-FFB9-15C6-7C64F18DA95E}"/>
              </a:ext>
            </a:extLst>
          </p:cNvPr>
          <p:cNvGrpSpPr/>
          <p:nvPr/>
        </p:nvGrpSpPr>
        <p:grpSpPr>
          <a:xfrm>
            <a:off x="5875301" y="3269959"/>
            <a:ext cx="5449238" cy="2470658"/>
            <a:chOff x="381001" y="3324763"/>
            <a:chExt cx="5449238" cy="2470658"/>
          </a:xfrm>
        </p:grpSpPr>
        <p:sp>
          <p:nvSpPr>
            <p:cNvPr id="6" name="Google Shape;139;p5">
              <a:extLst>
                <a:ext uri="{FF2B5EF4-FFF2-40B4-BE49-F238E27FC236}">
                  <a16:creationId xmlns:a16="http://schemas.microsoft.com/office/drawing/2014/main" id="{20D967BF-9CFF-D834-B79E-F83C0FCD4DFA}"/>
                </a:ext>
              </a:extLst>
            </p:cNvPr>
            <p:cNvSpPr txBox="1"/>
            <p:nvPr/>
          </p:nvSpPr>
          <p:spPr>
            <a:xfrm>
              <a:off x="381001" y="3324763"/>
              <a:ext cx="2511489" cy="575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7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3057"/>
                  </a:solidFill>
                  <a:latin typeface="Roboto"/>
                  <a:ea typeface="Roboto"/>
                  <a:cs typeface="Roboto"/>
                  <a:sym typeface="Roboto"/>
                </a:rPr>
                <a:t>Train Data (80%)</a:t>
              </a:r>
              <a:endParaRPr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" name="Google Shape;140;p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501E4CB-3E27-46E1-D87B-227658619DE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882" t="33999" r="61305" b="41407"/>
            <a:stretch/>
          </p:blipFill>
          <p:spPr>
            <a:xfrm>
              <a:off x="511312" y="3789732"/>
              <a:ext cx="5318927" cy="2005689"/>
            </a:xfrm>
            <a:prstGeom prst="rect">
              <a:avLst/>
            </a:prstGeom>
            <a:noFill/>
            <a:ln w="9525" cap="flat" cmpd="sng">
              <a:solidFill>
                <a:srgbClr val="FED15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8" name="Google Shape;141;p5">
            <a:extLst>
              <a:ext uri="{FF2B5EF4-FFF2-40B4-BE49-F238E27FC236}">
                <a16:creationId xmlns:a16="http://schemas.microsoft.com/office/drawing/2014/main" id="{25D23F71-0AC0-5FFB-C0ED-30AD34C50B41}"/>
              </a:ext>
            </a:extLst>
          </p:cNvPr>
          <p:cNvGrpSpPr/>
          <p:nvPr/>
        </p:nvGrpSpPr>
        <p:grpSpPr>
          <a:xfrm>
            <a:off x="604939" y="3234743"/>
            <a:ext cx="4319141" cy="1645326"/>
            <a:chOff x="6615404" y="3320063"/>
            <a:chExt cx="4319141" cy="1645326"/>
          </a:xfrm>
        </p:grpSpPr>
        <p:pic>
          <p:nvPicPr>
            <p:cNvPr id="9" name="Google Shape;142;p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04F83EB-B13C-EB2F-7D43-A43CEE2963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901" t="34185" r="66197" b="50000"/>
            <a:stretch/>
          </p:blipFill>
          <p:spPr>
            <a:xfrm>
              <a:off x="6751927" y="3789732"/>
              <a:ext cx="4182618" cy="1175657"/>
            </a:xfrm>
            <a:prstGeom prst="rect">
              <a:avLst/>
            </a:prstGeom>
            <a:noFill/>
            <a:ln w="9525" cap="flat" cmpd="sng">
              <a:solidFill>
                <a:srgbClr val="FED159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0" name="Google Shape;143;p5">
              <a:extLst>
                <a:ext uri="{FF2B5EF4-FFF2-40B4-BE49-F238E27FC236}">
                  <a16:creationId xmlns:a16="http://schemas.microsoft.com/office/drawing/2014/main" id="{679FE195-D64A-BFA0-E57A-1D449EBEA5CC}"/>
                </a:ext>
              </a:extLst>
            </p:cNvPr>
            <p:cNvSpPr txBox="1"/>
            <p:nvPr/>
          </p:nvSpPr>
          <p:spPr>
            <a:xfrm>
              <a:off x="6615404" y="3320063"/>
              <a:ext cx="2511489" cy="575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057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003057"/>
                  </a:solidFill>
                  <a:latin typeface="Roboto"/>
                  <a:ea typeface="Roboto"/>
                  <a:cs typeface="Roboto"/>
                  <a:sym typeface="Roboto"/>
                </a:rPr>
                <a:t>Test Data (20%)</a:t>
              </a:r>
              <a:endParaRPr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3" name="Google Shape;144;p5">
            <a:extLst>
              <a:ext uri="{FF2B5EF4-FFF2-40B4-BE49-F238E27FC236}">
                <a16:creationId xmlns:a16="http://schemas.microsoft.com/office/drawing/2014/main" id="{8FF14D0A-936E-B290-A90D-10F800B2B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97582"/>
              </p:ext>
            </p:extLst>
          </p:nvPr>
        </p:nvGraphicFramePr>
        <p:xfrm>
          <a:off x="-441187" y="5122870"/>
          <a:ext cx="6870562" cy="1632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504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10">
            <a:extLst>
              <a:ext uri="{FF2B5EF4-FFF2-40B4-BE49-F238E27FC236}">
                <a16:creationId xmlns:a16="http://schemas.microsoft.com/office/drawing/2014/main" id="{D04B2B5F-EE13-225A-DAEE-62134BFB5AFE}"/>
              </a:ext>
            </a:extLst>
          </p:cNvPr>
          <p:cNvSpPr txBox="1">
            <a:spLocks/>
          </p:cNvSpPr>
          <p:nvPr/>
        </p:nvSpPr>
        <p:spPr>
          <a:xfrm>
            <a:off x="604939" y="102637"/>
            <a:ext cx="60945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Exploratory Data Analysis</a:t>
            </a:r>
          </a:p>
        </p:txBody>
      </p:sp>
      <p:sp>
        <p:nvSpPr>
          <p:cNvPr id="3" name="Google Shape;150;p10">
            <a:extLst>
              <a:ext uri="{FF2B5EF4-FFF2-40B4-BE49-F238E27FC236}">
                <a16:creationId xmlns:a16="http://schemas.microsoft.com/office/drawing/2014/main" id="{49FA0A15-7977-B804-311F-CA47C8ABB1BF}"/>
              </a:ext>
            </a:extLst>
          </p:cNvPr>
          <p:cNvSpPr txBox="1">
            <a:spLocks/>
          </p:cNvSpPr>
          <p:nvPr/>
        </p:nvSpPr>
        <p:spPr>
          <a:xfrm>
            <a:off x="1354038" y="1475655"/>
            <a:ext cx="4695824" cy="4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90000"/>
              </a:lnSpc>
              <a:buSzPts val="1600"/>
              <a:buFont typeface="Wingdings" panose="05000000000000000000" pitchFamily="2" charset="2"/>
              <a:buNone/>
            </a:pPr>
            <a:r>
              <a:rPr lang="en-US"/>
              <a:t>1.02 Million records of Sales Data</a:t>
            </a:r>
          </a:p>
        </p:txBody>
      </p:sp>
      <p:pic>
        <p:nvPicPr>
          <p:cNvPr id="4" name="Google Shape;151;p10" descr="pandas 多层次索引MultiIndex | pandas 教程- 盖若">
            <a:extLst>
              <a:ext uri="{FF2B5EF4-FFF2-40B4-BE49-F238E27FC236}">
                <a16:creationId xmlns:a16="http://schemas.microsoft.com/office/drawing/2014/main" id="{05A3B89A-20DA-1943-B403-A4E46BAB265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62976" y="2025068"/>
            <a:ext cx="5705105" cy="3392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2;p10" descr="Money with solid fill">
            <a:extLst>
              <a:ext uri="{FF2B5EF4-FFF2-40B4-BE49-F238E27FC236}">
                <a16:creationId xmlns:a16="http://schemas.microsoft.com/office/drawing/2014/main" id="{39BBCEA1-DAC2-D812-FAD9-16150AFC53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75" y="12507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3;p10" descr="Store with solid fill">
            <a:extLst>
              <a:ext uri="{FF2B5EF4-FFF2-40B4-BE49-F238E27FC236}">
                <a16:creationId xmlns:a16="http://schemas.microsoft.com/office/drawing/2014/main" id="{B6B5EA6E-F517-A806-ECE2-55F6FB3C6B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775" y="332769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10">
            <a:extLst>
              <a:ext uri="{FF2B5EF4-FFF2-40B4-BE49-F238E27FC236}">
                <a16:creationId xmlns:a16="http://schemas.microsoft.com/office/drawing/2014/main" id="{800D8C4A-020F-009B-4B8A-557DD182B971}"/>
              </a:ext>
            </a:extLst>
          </p:cNvPr>
          <p:cNvSpPr txBox="1"/>
          <p:nvPr/>
        </p:nvSpPr>
        <p:spPr>
          <a:xfrm>
            <a:off x="1354038" y="3563833"/>
            <a:ext cx="4695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1,1</a:t>
            </a:r>
            <a:r>
              <a:rPr lang="en-US" sz="160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5 Unique Stores</a:t>
            </a:r>
            <a:endParaRPr/>
          </a:p>
        </p:txBody>
      </p:sp>
      <p:pic>
        <p:nvPicPr>
          <p:cNvPr id="8" name="Google Shape;155;p10" descr="Daily calendar with solid fill">
            <a:extLst>
              <a:ext uri="{FF2B5EF4-FFF2-40B4-BE49-F238E27FC236}">
                <a16:creationId xmlns:a16="http://schemas.microsoft.com/office/drawing/2014/main" id="{473EA214-5EC5-EC98-C674-0CB1629ABC3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775" y="436615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6;p10">
            <a:extLst>
              <a:ext uri="{FF2B5EF4-FFF2-40B4-BE49-F238E27FC236}">
                <a16:creationId xmlns:a16="http://schemas.microsoft.com/office/drawing/2014/main" id="{2828A7EA-8110-9066-BC7F-003174545752}"/>
              </a:ext>
            </a:extLst>
          </p:cNvPr>
          <p:cNvSpPr txBox="1"/>
          <p:nvPr/>
        </p:nvSpPr>
        <p:spPr>
          <a:xfrm>
            <a:off x="1374874" y="4480679"/>
            <a:ext cx="4654152" cy="68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Time-Series Decomposition from Jan-2013 to Jul-2015</a:t>
            </a:r>
            <a:endParaRPr/>
          </a:p>
        </p:txBody>
      </p:sp>
      <p:sp>
        <p:nvSpPr>
          <p:cNvPr id="10" name="Google Shape;157;p10">
            <a:extLst>
              <a:ext uri="{FF2B5EF4-FFF2-40B4-BE49-F238E27FC236}">
                <a16:creationId xmlns:a16="http://schemas.microsoft.com/office/drawing/2014/main" id="{6EDB92E2-6485-01DF-DCF5-E514D3AB62F5}"/>
              </a:ext>
            </a:extLst>
          </p:cNvPr>
          <p:cNvSpPr txBox="1"/>
          <p:nvPr/>
        </p:nvSpPr>
        <p:spPr>
          <a:xfrm>
            <a:off x="1374874" y="5529935"/>
            <a:ext cx="4654152" cy="6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Observed stores that were open with no sales, and stores that were closed on certain dates</a:t>
            </a:r>
            <a:endParaRPr dirty="0"/>
          </a:p>
        </p:txBody>
      </p:sp>
      <p:pic>
        <p:nvPicPr>
          <p:cNvPr id="11" name="Google Shape;158;p10" descr="Magnifying glass with solid fill">
            <a:extLst>
              <a:ext uri="{FF2B5EF4-FFF2-40B4-BE49-F238E27FC236}">
                <a16:creationId xmlns:a16="http://schemas.microsoft.com/office/drawing/2014/main" id="{21ED3E45-9541-B631-F5CA-2EBCB0047B0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775" y="54046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9;p10" descr="Alterations &amp; Tailoring with solid fill">
            <a:extLst>
              <a:ext uri="{FF2B5EF4-FFF2-40B4-BE49-F238E27FC236}">
                <a16:creationId xmlns:a16="http://schemas.microsoft.com/office/drawing/2014/main" id="{7399FB5F-B066-8F75-519E-C4E51A9F62A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775" y="2289247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0;p10">
            <a:extLst>
              <a:ext uri="{FF2B5EF4-FFF2-40B4-BE49-F238E27FC236}">
                <a16:creationId xmlns:a16="http://schemas.microsoft.com/office/drawing/2014/main" id="{42864FC0-30C6-FD76-27D4-D64DE4574BF1}"/>
              </a:ext>
            </a:extLst>
          </p:cNvPr>
          <p:cNvSpPr txBox="1"/>
          <p:nvPr/>
        </p:nvSpPr>
        <p:spPr>
          <a:xfrm>
            <a:off x="1354038" y="2409181"/>
            <a:ext cx="4695825" cy="6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3057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3057"/>
                </a:solidFill>
                <a:latin typeface="Roboto"/>
                <a:ea typeface="Roboto"/>
                <a:cs typeface="Roboto"/>
                <a:sym typeface="Roboto"/>
              </a:rPr>
              <a:t>8 variables for Sales Data, and 10 variables for Customers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955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604939" y="102637"/>
            <a:ext cx="60945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idx="1"/>
          </p:nvPr>
        </p:nvSpPr>
        <p:spPr>
          <a:xfrm>
            <a:off x="6699446" y="1087900"/>
            <a:ext cx="3827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/>
              <a:t>Sample Store Sales Data</a:t>
            </a:r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body" sz="half" idx="2"/>
          </p:nvPr>
        </p:nvSpPr>
        <p:spPr>
          <a:xfrm>
            <a:off x="476996" y="1087900"/>
            <a:ext cx="3827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 dirty="0">
                <a:solidFill>
                  <a:schemeClr val="tx1"/>
                </a:solidFill>
              </a:rPr>
              <a:t>Aggregated Global Sales Data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7101"/>
            <a:ext cx="5242706" cy="348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006" y="1483813"/>
            <a:ext cx="5631530" cy="37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/>
          <p:nvPr/>
        </p:nvSpPr>
        <p:spPr>
          <a:xfrm>
            <a:off x="604939" y="5374187"/>
            <a:ext cx="8075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Findings: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Both graphs show weekly seasonality pattern for sales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sales trend decreases after 2013 in the sample store</a:t>
            </a:r>
            <a:endParaRPr dirty="0"/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Higher sales volume during December time frame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title"/>
          </p:nvPr>
        </p:nvSpPr>
        <p:spPr>
          <a:xfrm>
            <a:off x="604939" y="102637"/>
            <a:ext cx="60945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Exploratory Data Analysis</a:t>
            </a:r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idx="1"/>
          </p:nvPr>
        </p:nvSpPr>
        <p:spPr>
          <a:xfrm>
            <a:off x="6241388" y="1078238"/>
            <a:ext cx="3827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/>
              <a:t>Box Plot of Customers Dataset</a:t>
            </a:r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body" sz="half" idx="2"/>
          </p:nvPr>
        </p:nvSpPr>
        <p:spPr>
          <a:xfrm>
            <a:off x="476996" y="1087900"/>
            <a:ext cx="3827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/>
              <a:t>Box Plot of Sales Dataset</a:t>
            </a:r>
            <a:endParaRPr/>
          </a:p>
        </p:txBody>
      </p:sp>
      <p:sp>
        <p:nvSpPr>
          <p:cNvPr id="178" name="Google Shape;178;p12"/>
          <p:cNvSpPr txBox="1"/>
          <p:nvPr/>
        </p:nvSpPr>
        <p:spPr>
          <a:xfrm>
            <a:off x="604939" y="5557587"/>
            <a:ext cx="8075100" cy="11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Findings: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14,000+ are the outliers for Sales data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,5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00 are the outliers for Customers data</a:t>
            </a:r>
            <a:endParaRPr sz="1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996" y="1733550"/>
            <a:ext cx="5503991" cy="35623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0" name="Google Shape;18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1388" y="1733550"/>
            <a:ext cx="5534365" cy="35623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604939" y="102637"/>
            <a:ext cx="60945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Data Cleaning Process</a:t>
            </a:r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body" sz="half" idx="2"/>
          </p:nvPr>
        </p:nvSpPr>
        <p:spPr>
          <a:xfrm>
            <a:off x="678788" y="1171635"/>
            <a:ext cx="38271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057"/>
              </a:buClr>
              <a:buSzPts val="1600"/>
              <a:buNone/>
            </a:pPr>
            <a:r>
              <a:rPr lang="en-US" b="1"/>
              <a:t>Correlation Plot for all Features</a:t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6167539" y="1171634"/>
            <a:ext cx="5176736" cy="4657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Taken: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Eliminated Sales records where Stores were Closed + outliers where Stores were Open and No Sales</a:t>
            </a:r>
            <a:endParaRPr/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Merged Sales data with the Individual Store Data based on each Data at unique store level</a:t>
            </a:r>
            <a:endParaRPr/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Sales and Customers are Highly correlated 🡺 Removed Customers during our modeling pipeline to remove redundancy</a:t>
            </a:r>
            <a:endParaRPr/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Eliminated attributes: Date and Store (unique ID)</a:t>
            </a:r>
            <a:endParaRPr/>
          </a:p>
          <a:p>
            <a:pPr marL="569912" marR="0" lvl="0" indent="-285750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Z-scores on Sales and eliminated records where: Z-Score &lt;= -3, and &gt;= +3 Stdev</a:t>
            </a:r>
            <a:endParaRPr sz="16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1745513"/>
            <a:ext cx="5400675" cy="456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14">
            <a:extLst>
              <a:ext uri="{FF2B5EF4-FFF2-40B4-BE49-F238E27FC236}">
                <a16:creationId xmlns:a16="http://schemas.microsoft.com/office/drawing/2014/main" id="{886A11D2-FF44-484F-7E0E-0A74ED07BB85}"/>
              </a:ext>
            </a:extLst>
          </p:cNvPr>
          <p:cNvSpPr txBox="1">
            <a:spLocks/>
          </p:cNvSpPr>
          <p:nvPr/>
        </p:nvSpPr>
        <p:spPr>
          <a:xfrm>
            <a:off x="795820" y="542507"/>
            <a:ext cx="3932767" cy="118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Bef>
                <a:spcPts val="0"/>
              </a:spcBef>
              <a:buClr>
                <a:srgbClr val="A7934B"/>
              </a:buClr>
              <a:buSzPts val="3200"/>
              <a:buFont typeface="Roboto"/>
              <a:buNone/>
            </a:pPr>
            <a:r>
              <a:rPr lang="en-US"/>
              <a:t>Modeling</a:t>
            </a:r>
          </a:p>
        </p:txBody>
      </p:sp>
      <p:pic>
        <p:nvPicPr>
          <p:cNvPr id="3" name="Google Shape;194;p14" descr="Python (programming language) - Wikipedia">
            <a:extLst>
              <a:ext uri="{FF2B5EF4-FFF2-40B4-BE49-F238E27FC236}">
                <a16:creationId xmlns:a16="http://schemas.microsoft.com/office/drawing/2014/main" id="{79607048-3015-79CC-CB60-0C230456CD4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42651" y="358788"/>
            <a:ext cx="680420" cy="7905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95;p14">
            <a:extLst>
              <a:ext uri="{FF2B5EF4-FFF2-40B4-BE49-F238E27FC236}">
                <a16:creationId xmlns:a16="http://schemas.microsoft.com/office/drawing/2014/main" id="{A5D6BA5F-81B6-82BD-41AC-D2B37555BF3B}"/>
              </a:ext>
            </a:extLst>
          </p:cNvPr>
          <p:cNvSpPr/>
          <p:nvPr/>
        </p:nvSpPr>
        <p:spPr>
          <a:xfrm>
            <a:off x="2905844" y="2125563"/>
            <a:ext cx="7762024" cy="589370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6;p14">
            <a:extLst>
              <a:ext uri="{FF2B5EF4-FFF2-40B4-BE49-F238E27FC236}">
                <a16:creationId xmlns:a16="http://schemas.microsoft.com/office/drawing/2014/main" id="{90149665-B5B9-1C62-61BC-EFA3F5FAC3D6}"/>
              </a:ext>
            </a:extLst>
          </p:cNvPr>
          <p:cNvSpPr/>
          <p:nvPr/>
        </p:nvSpPr>
        <p:spPr>
          <a:xfrm>
            <a:off x="2905844" y="1744089"/>
            <a:ext cx="7762024" cy="362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7;p14">
            <a:extLst>
              <a:ext uri="{FF2B5EF4-FFF2-40B4-BE49-F238E27FC236}">
                <a16:creationId xmlns:a16="http://schemas.microsoft.com/office/drawing/2014/main" id="{35C9197C-A847-F8E6-7F09-DF3A90792F1C}"/>
              </a:ext>
            </a:extLst>
          </p:cNvPr>
          <p:cNvSpPr txBox="1"/>
          <p:nvPr/>
        </p:nvSpPr>
        <p:spPr>
          <a:xfrm>
            <a:off x="2905705" y="2150263"/>
            <a:ext cx="776216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Inbuilt GPU execution capabilities, and no encode categorical features needed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MAE scores 1034 and Avg. Forecast Deviation of 15.80%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98;p14">
            <a:extLst>
              <a:ext uri="{FF2B5EF4-FFF2-40B4-BE49-F238E27FC236}">
                <a16:creationId xmlns:a16="http://schemas.microsoft.com/office/drawing/2014/main" id="{9CE968A1-8AE1-884F-2BCF-91B65FD21578}"/>
              </a:ext>
            </a:extLst>
          </p:cNvPr>
          <p:cNvSpPr txBox="1"/>
          <p:nvPr/>
        </p:nvSpPr>
        <p:spPr>
          <a:xfrm>
            <a:off x="2905835" y="1725452"/>
            <a:ext cx="45379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Test Result 1</a:t>
            </a:r>
            <a:endParaRPr sz="1800" b="0" i="0" u="none" strike="noStrike" cap="non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8" name="Google Shape;199;p14">
            <a:extLst>
              <a:ext uri="{FF2B5EF4-FFF2-40B4-BE49-F238E27FC236}">
                <a16:creationId xmlns:a16="http://schemas.microsoft.com/office/drawing/2014/main" id="{8D056B55-EE34-5202-A252-C9BB9A31B29F}"/>
              </a:ext>
            </a:extLst>
          </p:cNvPr>
          <p:cNvGrpSpPr/>
          <p:nvPr/>
        </p:nvGrpSpPr>
        <p:grpSpPr>
          <a:xfrm>
            <a:off x="939994" y="1462985"/>
            <a:ext cx="1289901" cy="1413587"/>
            <a:chOff x="1036813" y="1373166"/>
            <a:chExt cx="1289901" cy="1413587"/>
          </a:xfrm>
          <a:solidFill>
            <a:schemeClr val="accent1">
              <a:lumMod val="75000"/>
            </a:schemeClr>
          </a:solidFill>
        </p:grpSpPr>
        <p:sp>
          <p:nvSpPr>
            <p:cNvPr id="9" name="Google Shape;200;p14">
              <a:extLst>
                <a:ext uri="{FF2B5EF4-FFF2-40B4-BE49-F238E27FC236}">
                  <a16:creationId xmlns:a16="http://schemas.microsoft.com/office/drawing/2014/main" id="{EE9661A9-9BE6-F578-C5AD-B1EE2A8BFCC3}"/>
                </a:ext>
              </a:extLst>
            </p:cNvPr>
            <p:cNvSpPr/>
            <p:nvPr/>
          </p:nvSpPr>
          <p:spPr>
            <a:xfrm rot="-5400000">
              <a:off x="974970" y="1435010"/>
              <a:ext cx="1413587" cy="12899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rgbClr val="85743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01;p14">
              <a:extLst>
                <a:ext uri="{FF2B5EF4-FFF2-40B4-BE49-F238E27FC236}">
                  <a16:creationId xmlns:a16="http://schemas.microsoft.com/office/drawing/2014/main" id="{861A564B-8278-38BE-1E95-979FED976DBD}"/>
                </a:ext>
              </a:extLst>
            </p:cNvPr>
            <p:cNvSpPr txBox="1"/>
            <p:nvPr/>
          </p:nvSpPr>
          <p:spPr>
            <a:xfrm>
              <a:off x="1036813" y="1879926"/>
              <a:ext cx="1289900" cy="38468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9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CatBoost</a:t>
              </a:r>
              <a:endParaRPr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202;p14">
            <a:extLst>
              <a:ext uri="{FF2B5EF4-FFF2-40B4-BE49-F238E27FC236}">
                <a16:creationId xmlns:a16="http://schemas.microsoft.com/office/drawing/2014/main" id="{D458BBFE-A70C-AF15-32AA-AF4CE6440026}"/>
              </a:ext>
            </a:extLst>
          </p:cNvPr>
          <p:cNvGrpSpPr/>
          <p:nvPr/>
        </p:nvGrpSpPr>
        <p:grpSpPr>
          <a:xfrm>
            <a:off x="939994" y="3058506"/>
            <a:ext cx="1289901" cy="1413589"/>
            <a:chOff x="1064689" y="2910617"/>
            <a:chExt cx="1289901" cy="1413589"/>
          </a:xfrm>
          <a:solidFill>
            <a:schemeClr val="accent5">
              <a:lumMod val="75000"/>
            </a:schemeClr>
          </a:solidFill>
        </p:grpSpPr>
        <p:sp>
          <p:nvSpPr>
            <p:cNvPr id="12" name="Google Shape;203;p14">
              <a:extLst>
                <a:ext uri="{FF2B5EF4-FFF2-40B4-BE49-F238E27FC236}">
                  <a16:creationId xmlns:a16="http://schemas.microsoft.com/office/drawing/2014/main" id="{A4A9C720-A416-F103-80B8-BD0827316EDD}"/>
                </a:ext>
              </a:extLst>
            </p:cNvPr>
            <p:cNvSpPr/>
            <p:nvPr/>
          </p:nvSpPr>
          <p:spPr>
            <a:xfrm rot="-5400000">
              <a:off x="1002845" y="2972462"/>
              <a:ext cx="1413589" cy="12899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rgbClr val="0030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04;p14">
              <a:extLst>
                <a:ext uri="{FF2B5EF4-FFF2-40B4-BE49-F238E27FC236}">
                  <a16:creationId xmlns:a16="http://schemas.microsoft.com/office/drawing/2014/main" id="{6DC40BE0-9B92-0D6D-AD23-0F865CA9C914}"/>
                </a:ext>
              </a:extLst>
            </p:cNvPr>
            <p:cNvSpPr txBox="1"/>
            <p:nvPr/>
          </p:nvSpPr>
          <p:spPr>
            <a:xfrm>
              <a:off x="1064689" y="3263489"/>
              <a:ext cx="1289900" cy="70784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Decision Tree</a:t>
              </a:r>
              <a:endParaRPr sz="1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205;p14">
            <a:extLst>
              <a:ext uri="{FF2B5EF4-FFF2-40B4-BE49-F238E27FC236}">
                <a16:creationId xmlns:a16="http://schemas.microsoft.com/office/drawing/2014/main" id="{B37D6BC9-6DDA-4382-B5D9-661F45E350CD}"/>
              </a:ext>
            </a:extLst>
          </p:cNvPr>
          <p:cNvGrpSpPr/>
          <p:nvPr/>
        </p:nvGrpSpPr>
        <p:grpSpPr>
          <a:xfrm>
            <a:off x="860730" y="4654029"/>
            <a:ext cx="1448428" cy="1413587"/>
            <a:chOff x="941336" y="4564210"/>
            <a:chExt cx="1448428" cy="1413587"/>
          </a:xfrm>
        </p:grpSpPr>
        <p:sp>
          <p:nvSpPr>
            <p:cNvPr id="15" name="Google Shape;206;p14">
              <a:extLst>
                <a:ext uri="{FF2B5EF4-FFF2-40B4-BE49-F238E27FC236}">
                  <a16:creationId xmlns:a16="http://schemas.microsoft.com/office/drawing/2014/main" id="{7A508C1F-591C-C8D8-B9BD-029EF5F621E7}"/>
                </a:ext>
              </a:extLst>
            </p:cNvPr>
            <p:cNvSpPr/>
            <p:nvPr/>
          </p:nvSpPr>
          <p:spPr>
            <a:xfrm rot="-5400000">
              <a:off x="958757" y="4626054"/>
              <a:ext cx="1413587" cy="128989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6DBD4"/>
            </a:solidFill>
            <a:ln w="12700" cap="flat" cmpd="sng">
              <a:solidFill>
                <a:srgbClr val="808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07;p14">
              <a:extLst>
                <a:ext uri="{FF2B5EF4-FFF2-40B4-BE49-F238E27FC236}">
                  <a16:creationId xmlns:a16="http://schemas.microsoft.com/office/drawing/2014/main" id="{CB52373C-C144-0FCC-7FBE-B1F6963DE4F3}"/>
                </a:ext>
              </a:extLst>
            </p:cNvPr>
            <p:cNvSpPr txBox="1"/>
            <p:nvPr/>
          </p:nvSpPr>
          <p:spPr>
            <a:xfrm>
              <a:off x="941336" y="4917080"/>
              <a:ext cx="1448428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208;p14">
            <a:extLst>
              <a:ext uri="{FF2B5EF4-FFF2-40B4-BE49-F238E27FC236}">
                <a16:creationId xmlns:a16="http://schemas.microsoft.com/office/drawing/2014/main" id="{9EEE71EF-E07C-B6A3-60C2-629E28F84F8A}"/>
              </a:ext>
            </a:extLst>
          </p:cNvPr>
          <p:cNvSpPr/>
          <p:nvPr/>
        </p:nvSpPr>
        <p:spPr>
          <a:xfrm>
            <a:off x="2905844" y="3558235"/>
            <a:ext cx="7762024" cy="812291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09;p14">
            <a:extLst>
              <a:ext uri="{FF2B5EF4-FFF2-40B4-BE49-F238E27FC236}">
                <a16:creationId xmlns:a16="http://schemas.microsoft.com/office/drawing/2014/main" id="{D79E8328-8B24-DCE9-22C3-1D3F2C392CEB}"/>
              </a:ext>
            </a:extLst>
          </p:cNvPr>
          <p:cNvSpPr/>
          <p:nvPr/>
        </p:nvSpPr>
        <p:spPr>
          <a:xfrm>
            <a:off x="2905844" y="3176762"/>
            <a:ext cx="7762024" cy="3628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210;p14">
            <a:extLst>
              <a:ext uri="{FF2B5EF4-FFF2-40B4-BE49-F238E27FC236}">
                <a16:creationId xmlns:a16="http://schemas.microsoft.com/office/drawing/2014/main" id="{C113A5F8-68B1-7393-B23A-1138D5DF3AB7}"/>
              </a:ext>
            </a:extLst>
          </p:cNvPr>
          <p:cNvSpPr txBox="1"/>
          <p:nvPr/>
        </p:nvSpPr>
        <p:spPr>
          <a:xfrm>
            <a:off x="2905705" y="3585736"/>
            <a:ext cx="776216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Created dummy indicator columns for categorical features, and trained the model followed by generating predictions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MAE scores 839.79 and Avg. Forecast Deviation of 12.84% 🡺 Best Result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11;p14">
            <a:extLst>
              <a:ext uri="{FF2B5EF4-FFF2-40B4-BE49-F238E27FC236}">
                <a16:creationId xmlns:a16="http://schemas.microsoft.com/office/drawing/2014/main" id="{2FDDF15A-9AB3-C467-FFC2-D34F7DD901E3}"/>
              </a:ext>
            </a:extLst>
          </p:cNvPr>
          <p:cNvSpPr txBox="1"/>
          <p:nvPr/>
        </p:nvSpPr>
        <p:spPr>
          <a:xfrm>
            <a:off x="2905705" y="3185489"/>
            <a:ext cx="453795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Test Result 2</a:t>
            </a:r>
            <a:endParaRPr sz="1800" b="0" i="0" u="none" strike="noStrike" cap="none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" name="Google Shape;212;p14">
            <a:extLst>
              <a:ext uri="{FF2B5EF4-FFF2-40B4-BE49-F238E27FC236}">
                <a16:creationId xmlns:a16="http://schemas.microsoft.com/office/drawing/2014/main" id="{556E678F-F131-7B2C-A465-7FAB1B20C627}"/>
              </a:ext>
            </a:extLst>
          </p:cNvPr>
          <p:cNvSpPr/>
          <p:nvPr/>
        </p:nvSpPr>
        <p:spPr>
          <a:xfrm>
            <a:off x="2905844" y="5146176"/>
            <a:ext cx="7762024" cy="812321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13;p14">
            <a:extLst>
              <a:ext uri="{FF2B5EF4-FFF2-40B4-BE49-F238E27FC236}">
                <a16:creationId xmlns:a16="http://schemas.microsoft.com/office/drawing/2014/main" id="{817C9432-0BCE-AED9-427D-C6E73E20F47B}"/>
              </a:ext>
            </a:extLst>
          </p:cNvPr>
          <p:cNvSpPr/>
          <p:nvPr/>
        </p:nvSpPr>
        <p:spPr>
          <a:xfrm>
            <a:off x="2905844" y="4764703"/>
            <a:ext cx="7762024" cy="362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14;p14">
            <a:extLst>
              <a:ext uri="{FF2B5EF4-FFF2-40B4-BE49-F238E27FC236}">
                <a16:creationId xmlns:a16="http://schemas.microsoft.com/office/drawing/2014/main" id="{205150C2-D53B-279A-5D87-70DB93A1638D}"/>
              </a:ext>
            </a:extLst>
          </p:cNvPr>
          <p:cNvSpPr txBox="1"/>
          <p:nvPr/>
        </p:nvSpPr>
        <p:spPr>
          <a:xfrm>
            <a:off x="2905705" y="5159941"/>
            <a:ext cx="776216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Created dummy indicator columns for categorical features, and trained the model followed by generating predictions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MAE scores 839.94 and Avg. Forecast Deviation of 12.84%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15;p14">
            <a:extLst>
              <a:ext uri="{FF2B5EF4-FFF2-40B4-BE49-F238E27FC236}">
                <a16:creationId xmlns:a16="http://schemas.microsoft.com/office/drawing/2014/main" id="{5FCCC8C9-D46D-97B0-2F6F-33680746CDF7}"/>
              </a:ext>
            </a:extLst>
          </p:cNvPr>
          <p:cNvSpPr txBox="1"/>
          <p:nvPr/>
        </p:nvSpPr>
        <p:spPr>
          <a:xfrm>
            <a:off x="2905705" y="4757794"/>
            <a:ext cx="4537951" cy="36929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Test Result 3</a:t>
            </a:r>
            <a:endParaRPr sz="1800" b="0" i="0" u="none" strike="noStrike" cap="non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Google Shape;216;p14">
            <a:extLst>
              <a:ext uri="{FF2B5EF4-FFF2-40B4-BE49-F238E27FC236}">
                <a16:creationId xmlns:a16="http://schemas.microsoft.com/office/drawing/2014/main" id="{4E55340B-1333-DA77-4539-F9DB4650B838}"/>
              </a:ext>
            </a:extLst>
          </p:cNvPr>
          <p:cNvSpPr txBox="1"/>
          <p:nvPr/>
        </p:nvSpPr>
        <p:spPr>
          <a:xfrm>
            <a:off x="9286875" y="324666"/>
            <a:ext cx="2905125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80:20 train-test split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Total rows = 830,955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lang="en-US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Time-dependent data split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7142331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983</Words>
  <Application>Microsoft Office PowerPoint</Application>
  <PresentationFormat>Widescreen</PresentationFormat>
  <Paragraphs>124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 Light</vt:lpstr>
      <vt:lpstr>Roboto Slab</vt:lpstr>
      <vt:lpstr>Arial</vt:lpstr>
      <vt:lpstr>Calibri</vt:lpstr>
      <vt:lpstr>Noto Sans Symbols</vt:lpstr>
      <vt:lpstr>Wingdings</vt:lpstr>
      <vt:lpstr>Rockwell</vt:lpstr>
      <vt:lpstr>Roboto</vt:lpstr>
      <vt:lpstr>Atlas</vt:lpstr>
      <vt:lpstr>Prescriptive Analytics to Improve Store Sales Forecast using Explainable-AI</vt:lpstr>
      <vt:lpstr>Table of Context</vt:lpstr>
      <vt:lpstr>Objective &amp; Problems</vt:lpstr>
      <vt:lpstr>PowerPoint Presentation</vt:lpstr>
      <vt:lpstr>PowerPoint Presentation</vt:lpstr>
      <vt:lpstr>Exploratory Data Analysis</vt:lpstr>
      <vt:lpstr>Exploratory Data Analysis</vt:lpstr>
      <vt:lpstr>Data Cleaning Process</vt:lpstr>
      <vt:lpstr>PowerPoint Presentation</vt:lpstr>
      <vt:lpstr>Global Explainability</vt:lpstr>
      <vt:lpstr>Local Explainability</vt:lpstr>
      <vt:lpstr>Observation / Key Takeaways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Prescriptive Analytics to Improve Store Sales Forecast using Explainable-AI</dc:title>
  <dc:creator>Perez, Raul N</dc:creator>
  <cp:lastModifiedBy>Roland Davin Suparman</cp:lastModifiedBy>
  <cp:revision>1</cp:revision>
  <dcterms:created xsi:type="dcterms:W3CDTF">2022-08-24T13:02:54Z</dcterms:created>
  <dcterms:modified xsi:type="dcterms:W3CDTF">2023-10-10T01:15:50Z</dcterms:modified>
</cp:coreProperties>
</file>